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3" r:id="rId3"/>
    <p:sldId id="298" r:id="rId4"/>
    <p:sldId id="315" r:id="rId5"/>
    <p:sldId id="301" r:id="rId6"/>
    <p:sldId id="321" r:id="rId7"/>
    <p:sldId id="260" r:id="rId8"/>
    <p:sldId id="304" r:id="rId9"/>
    <p:sldId id="305" r:id="rId10"/>
    <p:sldId id="314" r:id="rId11"/>
    <p:sldId id="295" r:id="rId12"/>
    <p:sldId id="306" r:id="rId13"/>
    <p:sldId id="307" r:id="rId14"/>
    <p:sldId id="309" r:id="rId15"/>
    <p:sldId id="322" r:id="rId16"/>
    <p:sldId id="308" r:id="rId17"/>
    <p:sldId id="310" r:id="rId18"/>
    <p:sldId id="326" r:id="rId19"/>
    <p:sldId id="316" r:id="rId20"/>
    <p:sldId id="318" r:id="rId21"/>
    <p:sldId id="327" r:id="rId22"/>
    <p:sldId id="312" r:id="rId23"/>
    <p:sldId id="319" r:id="rId24"/>
    <p:sldId id="264" r:id="rId25"/>
    <p:sldId id="27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Lexend Deca" panose="020B0604020202020204" charset="-78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6E27541-528E-4FA4-BFE3-4ECB7119FE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92FCC1-52E6-437B-AF94-F2D550B16F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662CF-1E43-4388-A065-2FD1E5B0585E}" type="datetimeFigureOut">
              <a:rPr lang="ru-RU" smtClean="0"/>
              <a:t>10.12.2021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55719D-996C-455F-BD8A-8C061428E4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A3E63B-42D1-4FAC-B7B4-0848DDADB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C0266-B427-4276-AC94-86B429BE17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323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69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2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06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56534" y="1783192"/>
            <a:ext cx="5587410" cy="1159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3200" dirty="0">
                <a:latin typeface="Century Gothic" panose="020B0502020202020204" pitchFamily="34" charset="0"/>
              </a:rPr>
              <a:t>Исследование уровня удовлетворенности абонентов компании «МЕГАФОН» качеством предоставляемых услуг</a:t>
            </a:r>
            <a:endParaRPr sz="3200" dirty="0">
              <a:latin typeface="Century Gothic" panose="020B0502020202020204" pitchFamily="34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B8CD13D-0C8E-46B5-B893-5EB3ECAD5878}"/>
              </a:ext>
            </a:extLst>
          </p:cNvPr>
          <p:cNvSpPr/>
          <p:nvPr/>
        </p:nvSpPr>
        <p:spPr>
          <a:xfrm>
            <a:off x="7421526" y="116714"/>
            <a:ext cx="1672094" cy="523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E5FFFF"/>
                </a:solidFill>
                <a:latin typeface="Century Gothic" panose="020B0502020202020204" pitchFamily="34" charset="0"/>
              </a:rPr>
              <a:t>Ушакова Мария</a:t>
            </a:r>
          </a:p>
          <a:p>
            <a:pPr algn="r"/>
            <a:r>
              <a:rPr lang="ru-RU" b="1" dirty="0">
                <a:solidFill>
                  <a:srgbClr val="E5FFFF"/>
                </a:solidFill>
                <a:latin typeface="Century Gothic" panose="020B0502020202020204" pitchFamily="34" charset="0"/>
              </a:rPr>
              <a:t>2021 год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5E0FA9-6200-49DE-A88C-34739484CF80}"/>
              </a:ext>
            </a:extLst>
          </p:cNvPr>
          <p:cNvSpPr/>
          <p:nvPr/>
        </p:nvSpPr>
        <p:spPr>
          <a:xfrm>
            <a:off x="656534" y="3726799"/>
            <a:ext cx="3230372" cy="30777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E5FFFF"/>
                </a:solidFill>
                <a:latin typeface="Century Gothic" panose="020B0502020202020204" pitchFamily="34" charset="0"/>
              </a:rPr>
              <a:t>Дипломный проект по аналитике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46FB65-2EDA-4987-9F6D-295900AC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800" y="0"/>
            <a:ext cx="6014400" cy="8574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Выводы по 1 пункту анализа: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A2481A-C4B9-4287-8404-1D3BD72D4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44" y="938531"/>
            <a:ext cx="8235790" cy="391668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numCol="2" spcCol="180000" anchor="ctr"/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Total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Traffic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(MB)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Очевидной зависимости между объемом трафика и оценкой за качество услуг не наблюдается. Клиенты, оценившие качество услуг на средние оценки (4 – 6), более активно используют мобильный интернет.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Downlink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Чем выше средняя скорость «к абоненту». Аномально высокая средняя скорость «к абоненту» в области оценки 6.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Uplink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С увеличением средней скорости «от абонента» оценка качества услуг тоже увеличивается. Аномально высокая средняя скорость «от абонента» в области оценки 6.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Downlink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TCP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Retransmission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Rate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(%)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Те абоненты, у которых меньше ошибок со связью, поставили более высокие оценки.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Video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Streaming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Download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В среднем, чем выше скорость загрузки видео – тем лучше клиенты оценивают качество предоставляемых услуг, но четкой зависимости не наблюдается.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Video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Streaming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xKB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Start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Delay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Обратная зависимость: чем меньше задержка и чем быстрее грузится видео, тем выше оценки клиентов.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Web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Page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Download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С ростом скорости загрузки, оценка клиентов также повышается.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endParaRPr lang="ru-RU" altLang="ru-RU" sz="1200" dirty="0">
              <a:latin typeface="Century Gothic" panose="020B0502020202020204" pitchFamily="3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Web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Average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 TCP RTT(</a:t>
            </a:r>
            <a:r>
              <a:rPr lang="ru-RU" altLang="ru-RU" sz="1200" b="1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2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) </a:t>
            </a:r>
            <a:br>
              <a:rPr lang="ru-RU" altLang="ru-RU" sz="1200" dirty="0">
                <a:latin typeface="Century Gothic" panose="020B0502020202020204" pitchFamily="34" charset="0"/>
              </a:rPr>
            </a:br>
            <a:r>
              <a:rPr lang="ru-RU" altLang="ru-RU" sz="1200" dirty="0">
                <a:latin typeface="Century Gothic" panose="020B0502020202020204" pitchFamily="34" charset="0"/>
              </a:rPr>
              <a:t>Чем меньше </a:t>
            </a:r>
            <a:r>
              <a:rPr lang="ru-RU" altLang="ru-RU" sz="1200" dirty="0" err="1">
                <a:latin typeface="Century Gothic" panose="020B0502020202020204" pitchFamily="34" charset="0"/>
              </a:rPr>
              <a:t>пинг</a:t>
            </a:r>
            <a:r>
              <a:rPr lang="ru-RU" altLang="ru-RU" sz="1200" dirty="0">
                <a:latin typeface="Century Gothic" panose="020B0502020202020204" pitchFamily="34" charset="0"/>
              </a:rPr>
              <a:t>, тем быстрее загружаются веб-страницы и тем лучше оценки клиентов. В области оценки 2 можно заметить </a:t>
            </a:r>
            <a:r>
              <a:rPr lang="ru-RU" altLang="ru-RU" sz="1200" dirty="0" err="1">
                <a:latin typeface="Century Gothic" panose="020B0502020202020204" pitchFamily="34" charset="0"/>
              </a:rPr>
              <a:t>анамально</a:t>
            </a:r>
            <a:r>
              <a:rPr lang="ru-RU" altLang="ru-RU" sz="1200" dirty="0">
                <a:latin typeface="Century Gothic" panose="020B0502020202020204" pitchFamily="34" charset="0"/>
              </a:rPr>
              <a:t> низкие значения данного параметра.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endParaRPr lang="ru-RU" altLang="ru-RU" sz="1200" dirty="0">
              <a:latin typeface="Century Gothic" panose="020B0502020202020204" pitchFamily="34" charset="0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969E99-946C-4CF9-9B3B-DC117CC8A0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335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9" y="657602"/>
            <a:ext cx="5424377" cy="1159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2</a:t>
            </a:r>
            <a:r>
              <a:rPr lang="ru-RU" dirty="0">
                <a:latin typeface="Century Gothic" panose="020B0502020202020204" pitchFamily="34" charset="0"/>
              </a:rPr>
              <a:t>. Постановка задачи по </a:t>
            </a:r>
            <a:r>
              <a:rPr lang="en-US" dirty="0">
                <a:latin typeface="Century Gothic" panose="020B0502020202020204" pitchFamily="34" charset="0"/>
              </a:rPr>
              <a:t>2</a:t>
            </a:r>
            <a:r>
              <a:rPr lang="ru-RU" dirty="0">
                <a:latin typeface="Century Gothic" panose="020B0502020202020204" pitchFamily="34" charset="0"/>
              </a:rPr>
              <a:t> пункту анализа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799" y="2011092"/>
            <a:ext cx="4884421" cy="256090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ru-RU" sz="1600" b="1" dirty="0">
                <a:latin typeface="Century Gothic" panose="020B0502020202020204" pitchFamily="34" charset="0"/>
              </a:rPr>
              <a:t>Необходимо выявить причины Q2, по которым клиенты компании "Мегафон", оценившие услуги компании меньше, чем на 9 баллов, испытывают большую неудовлетворенность качеством услуг, а также определить уровень неудовлетворенности клиентов в каждой категории.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0;p48">
            <a:extLst>
              <a:ext uri="{FF2B5EF4-FFF2-40B4-BE49-F238E27FC236}">
                <a16:creationId xmlns:a16="http://schemas.microsoft.com/office/drawing/2014/main" id="{0E1E3DAA-0572-48C3-8CA6-9C57ED87EC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181533"/>
            <a:ext cx="1086193" cy="127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43;p40">
            <a:extLst>
              <a:ext uri="{FF2B5EF4-FFF2-40B4-BE49-F238E27FC236}">
                <a16:creationId xmlns:a16="http://schemas.microsoft.com/office/drawing/2014/main" id="{30759AE9-3508-4BE4-A9EE-3DEF2CAFD97D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pPr algn="r"/>
              <a:t>11</a:t>
            </a:fld>
            <a:endParaRPr lang="en" sz="13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1660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070303FE-3F9A-48E6-9192-B0726561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4" y="373380"/>
            <a:ext cx="5236193" cy="21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F970D3-B81A-4C15-9B56-BF844856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" y="2692717"/>
            <a:ext cx="5236194" cy="207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D20E46-8F37-4D6B-9E6B-9D76FF5A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23" y="373380"/>
            <a:ext cx="2956341" cy="210546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E1C383-5054-40A9-9B08-E18F54574C9A}"/>
              </a:ext>
            </a:extLst>
          </p:cNvPr>
          <p:cNvSpPr/>
          <p:nvPr/>
        </p:nvSpPr>
        <p:spPr>
          <a:xfrm>
            <a:off x="5767423" y="2823477"/>
            <a:ext cx="2956341" cy="18158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Топ-3 причины недовольства:</a:t>
            </a:r>
          </a:p>
          <a:p>
            <a:pPr marL="171450" indent="-171450" algn="just">
              <a:buClr>
                <a:schemeClr val="accent6"/>
              </a:buClr>
              <a:buFont typeface="Courier New" panose="02070309020205020404" pitchFamily="49" charset="0"/>
              <a:buChar char="o"/>
            </a:pP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171450" indent="-171450" algn="just"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3. Плохое качество связи в зданиях</a:t>
            </a:r>
          </a:p>
          <a:p>
            <a:pPr marL="171450" indent="-171450" algn="just"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1. 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Недозвоны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, обрывы при звонках</a:t>
            </a:r>
          </a:p>
          <a:p>
            <a:pPr marL="171450" indent="-171450" algn="just"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4. Медленный мобильный интернет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92B99D-F148-4B0D-A655-ACB010000E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90872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D20E46-8F37-4D6B-9E6B-9D76FF5A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23" y="385453"/>
            <a:ext cx="2956341" cy="208131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24684A-FD87-4CBD-AD7B-DCDA26C9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0982"/>
            <a:ext cx="6580832" cy="24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2BFD67-1F93-44E8-B2D2-6CFB05C2D1CB}"/>
              </a:ext>
            </a:extLst>
          </p:cNvPr>
          <p:cNvSpPr/>
          <p:nvPr/>
        </p:nvSpPr>
        <p:spPr>
          <a:xfrm>
            <a:off x="382136" y="385453"/>
            <a:ext cx="5233804" cy="18158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D392FF"/>
              </a:buClr>
              <a:buSzPct val="150000"/>
              <a:buFont typeface="Muli"/>
              <a:buChar char="⬡"/>
            </a:pP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sym typeface="Muli"/>
              </a:rPr>
              <a:t>Большая часть недовольных клиентов 34.5% (688 человек) вообще не дали ответ на 2ой вопрос или оставили ответ 6. Затрудняюсь ответить.</a:t>
            </a:r>
            <a:endParaRPr lang="en-US" altLang="ru-RU" dirty="0">
              <a:solidFill>
                <a:schemeClr val="bg1"/>
              </a:solidFill>
              <a:latin typeface="Century Gothic" panose="020B0502020202020204" pitchFamily="34" charset="0"/>
              <a:sym typeface="Muli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D392FF"/>
              </a:buClr>
              <a:buSzPct val="150000"/>
              <a:buFont typeface="Muli"/>
              <a:buChar char="⬡"/>
            </a:pP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Недовольные по какой-то одной причине клиенты занимают 2ое место в нашем распределении – 31% (615 человек).</a:t>
            </a:r>
            <a:endParaRPr lang="en-US" alt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D392FF"/>
              </a:buClr>
              <a:buSzPct val="150000"/>
              <a:buFont typeface="Muli"/>
              <a:buChar char="⬡"/>
            </a:pP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Чем больше причин указали клиенты, тем больше они недовольны. </a:t>
            </a:r>
            <a:endParaRPr lang="en-US" alt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DF6F896-76EF-4B8F-8085-D03C8DC99A71}"/>
              </a:ext>
            </a:extLst>
          </p:cNvPr>
          <p:cNvSpPr/>
          <p:nvPr/>
        </p:nvSpPr>
        <p:spPr>
          <a:xfrm>
            <a:off x="7147560" y="2806275"/>
            <a:ext cx="1760220" cy="18158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Клиенты, недовольные качеством услуг, склонны не участвовать в опросах вообще или оставлять неполные ответы.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967B2C-E9BC-49AC-B8F1-A9360ABD74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4885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60;p13">
            <a:extLst>
              <a:ext uri="{FF2B5EF4-FFF2-40B4-BE49-F238E27FC236}">
                <a16:creationId xmlns:a16="http://schemas.microsoft.com/office/drawing/2014/main" id="{F29DF49A-09CB-4D90-8D8F-2C4A462518D5}"/>
              </a:ext>
            </a:extLst>
          </p:cNvPr>
          <p:cNvSpPr txBox="1">
            <a:spLocks/>
          </p:cNvSpPr>
          <p:nvPr/>
        </p:nvSpPr>
        <p:spPr>
          <a:xfrm>
            <a:off x="1495748" y="1991850"/>
            <a:ext cx="6152504" cy="1159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A/B-</a:t>
            </a:r>
            <a:r>
              <a:rPr lang="ru-RU" sz="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тестирование</a:t>
            </a:r>
          </a:p>
        </p:txBody>
      </p:sp>
      <p:grpSp>
        <p:nvGrpSpPr>
          <p:cNvPr id="23" name="Google Shape;856;p49">
            <a:extLst>
              <a:ext uri="{FF2B5EF4-FFF2-40B4-BE49-F238E27FC236}">
                <a16:creationId xmlns:a16="http://schemas.microsoft.com/office/drawing/2014/main" id="{3D10BB13-65D4-4B5C-87E8-9FB2760D7094}"/>
              </a:ext>
            </a:extLst>
          </p:cNvPr>
          <p:cNvGrpSpPr/>
          <p:nvPr/>
        </p:nvGrpSpPr>
        <p:grpSpPr>
          <a:xfrm>
            <a:off x="413910" y="541019"/>
            <a:ext cx="1081838" cy="1104115"/>
            <a:chOff x="3955900" y="2984500"/>
            <a:chExt cx="414000" cy="422525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5" name="Google Shape;857;p49">
              <a:extLst>
                <a:ext uri="{FF2B5EF4-FFF2-40B4-BE49-F238E27FC236}">
                  <a16:creationId xmlns:a16="http://schemas.microsoft.com/office/drawing/2014/main" id="{8228CD39-0C2A-4ED2-BEAB-6715645DE4EB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8;p49">
              <a:extLst>
                <a:ext uri="{FF2B5EF4-FFF2-40B4-BE49-F238E27FC236}">
                  <a16:creationId xmlns:a16="http://schemas.microsoft.com/office/drawing/2014/main" id="{758AA4C2-C87F-4C5F-ACE0-F7636D0F20FE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9;p49">
              <a:extLst>
                <a:ext uri="{FF2B5EF4-FFF2-40B4-BE49-F238E27FC236}">
                  <a16:creationId xmlns:a16="http://schemas.microsoft.com/office/drawing/2014/main" id="{6EA970F8-676C-4CF1-AF71-60682231BD6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4731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1C56EB-0DF7-4D4F-94AC-104E4BE09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5C167-5609-4133-9215-D70A2DC0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8" y="1842892"/>
            <a:ext cx="7475704" cy="29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844DC05C-9E85-4C69-A2E3-86CD3E69C6F2}"/>
              </a:ext>
            </a:extLst>
          </p:cNvPr>
          <p:cNvSpPr txBox="1">
            <a:spLocks/>
          </p:cNvSpPr>
          <p:nvPr/>
        </p:nvSpPr>
        <p:spPr>
          <a:xfrm>
            <a:off x="1503374" y="161365"/>
            <a:ext cx="6125134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По вопросу Q1: гипотеза №1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2BD642-2B56-4282-A9C9-2B7E9B2C2A70}"/>
              </a:ext>
            </a:extLst>
          </p:cNvPr>
          <p:cNvSpPr/>
          <p:nvPr/>
        </p:nvSpPr>
        <p:spPr>
          <a:xfrm>
            <a:off x="822030" y="811075"/>
            <a:ext cx="74878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А </a:t>
            </a:r>
            <a:r>
              <a:rPr 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— клиенты, которые оценили качество услуг (по результатам Q1) на 9 или 10 баллов.</a:t>
            </a:r>
          </a:p>
          <a:p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В </a:t>
            </a:r>
            <a:r>
              <a:rPr 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— клиенты, которые оценили качество услуг (по результатам Q1) на 8 баллов и ниже.</a:t>
            </a:r>
          </a:p>
          <a:p>
            <a:endParaRPr lang="ru-RU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4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7E3F71-68BC-4248-87A2-A224FFC421EB}"/>
              </a:ext>
            </a:extLst>
          </p:cNvPr>
          <p:cNvSpPr/>
          <p:nvPr/>
        </p:nvSpPr>
        <p:spPr>
          <a:xfrm>
            <a:off x="598170" y="543232"/>
            <a:ext cx="7947660" cy="9924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Гипотеза 1: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Технические показатели в группе клиентов, оценивших качество предоставляемых услуг в первом вопросе Q1 на высокие оценки 9 и 10, не отличаются от показателей в группе клиентов, которые оценили качество услуг на оценку 8 и ниже.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5438BBF-B65C-4431-9BB2-4AA9AB4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856046"/>
            <a:ext cx="7520940" cy="289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B184AC3C-8EA7-4E50-AFA9-CF816B20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>
            <a:extLst>
              <a:ext uri="{FF2B5EF4-FFF2-40B4-BE49-F238E27FC236}">
                <a16:creationId xmlns:a16="http://schemas.microsoft.com/office/drawing/2014/main" id="{B4A6CDE3-DD69-4A0A-8899-D6CB9DAC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1857600"/>
            <a:ext cx="7610100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>
            <a:extLst>
              <a:ext uri="{FF2B5EF4-FFF2-40B4-BE49-F238E27FC236}">
                <a16:creationId xmlns:a16="http://schemas.microsoft.com/office/drawing/2014/main" id="{E29AFA36-D4A5-4467-8988-FF832BA5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1857600"/>
            <a:ext cx="7610100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>
            <a:extLst>
              <a:ext uri="{FF2B5EF4-FFF2-40B4-BE49-F238E27FC236}">
                <a16:creationId xmlns:a16="http://schemas.microsoft.com/office/drawing/2014/main" id="{A87232DE-B09B-4F2A-8F35-316029F2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0" y="1857600"/>
            <a:ext cx="7744000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>
            <a:extLst>
              <a:ext uri="{FF2B5EF4-FFF2-40B4-BE49-F238E27FC236}">
                <a16:creationId xmlns:a16="http://schemas.microsoft.com/office/drawing/2014/main" id="{AE8A72B3-0F93-4F00-8699-EB0D1ED3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>
            <a:extLst>
              <a:ext uri="{FF2B5EF4-FFF2-40B4-BE49-F238E27FC236}">
                <a16:creationId xmlns:a16="http://schemas.microsoft.com/office/drawing/2014/main" id="{12462663-08DE-440F-B885-653AF694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>
            <a:extLst>
              <a:ext uri="{FF2B5EF4-FFF2-40B4-BE49-F238E27FC236}">
                <a16:creationId xmlns:a16="http://schemas.microsoft.com/office/drawing/2014/main" id="{681AA806-1136-4C26-8146-34196569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7" y="1857600"/>
            <a:ext cx="7610100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71B0F6-5A6F-4DB0-B698-52F5A22D62B6}"/>
              </a:ext>
            </a:extLst>
          </p:cNvPr>
          <p:cNvSpPr/>
          <p:nvPr/>
        </p:nvSpPr>
        <p:spPr>
          <a:xfrm>
            <a:off x="5128044" y="1845327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B9F961E-9F52-4B36-AE01-E4B5B24C2D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1853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8EB77D-9979-497E-A498-03FE163DF6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1D5E22-67F3-458F-B3E8-C0ADBFED913E}"/>
              </a:ext>
            </a:extLst>
          </p:cNvPr>
          <p:cNvSpPr/>
          <p:nvPr/>
        </p:nvSpPr>
        <p:spPr>
          <a:xfrm>
            <a:off x="4235824" y="3052717"/>
            <a:ext cx="4605617" cy="18774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Вывод:</a:t>
            </a:r>
          </a:p>
          <a:p>
            <a:endParaRPr lang="ru-RU" sz="16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7 из 8 метрик качества телекоммуникационных услуг (за исключением </a:t>
            </a:r>
            <a:r>
              <a:rPr lang="ru-RU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Total</a:t>
            </a:r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ru-RU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Traffic</a:t>
            </a:r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(MB)) имеют статистические значимые различия между группами, что говорит об их прямом влиянии на оценки, выставляемые клиентами в процессе прохождения опроса.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AA0F65-952F-4E4A-9401-BDB4B0F3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1" b="6574"/>
          <a:stretch/>
        </p:blipFill>
        <p:spPr>
          <a:xfrm>
            <a:off x="451481" y="3202068"/>
            <a:ext cx="3658936" cy="1634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23852"/>
                  </p:ext>
                </p:extLst>
              </p:nvPr>
            </p:nvGraphicFramePr>
            <p:xfrm>
              <a:off x="451481" y="196849"/>
              <a:ext cx="8241037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56594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208588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375855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3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≥ 9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≤8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𝑉𝐶𝐷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≥ 9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𝑉𝐶𝐷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≤8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1200">
                                        <a:solidFill>
                                          <a:schemeClr val="tx1"/>
                                        </a:solidFill>
                                        <a:latin typeface="Century Gothic" panose="020B0502020202020204" pitchFamily="34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  <a:latin typeface="Century Gothic" panose="020B0502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9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523852"/>
                  </p:ext>
                </p:extLst>
              </p:nvPr>
            </p:nvGraphicFramePr>
            <p:xfrm>
              <a:off x="451481" y="196849"/>
              <a:ext cx="8241037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56594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208588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375855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114894" r="-44867" b="-7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210417" r="-44867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317021" r="-44867" b="-5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417021" r="-44867" b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517021" r="-44867" b="-3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604167" r="-44867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719149" r="-44867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819149" r="-44867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1094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1C56EB-0DF7-4D4F-94AC-104E4BE09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5C167-5609-4133-9215-D70A2DC0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4148" y="1850516"/>
            <a:ext cx="7475704" cy="297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844DC05C-9E85-4C69-A2E3-86CD3E69C6F2}"/>
              </a:ext>
            </a:extLst>
          </p:cNvPr>
          <p:cNvSpPr txBox="1">
            <a:spLocks/>
          </p:cNvSpPr>
          <p:nvPr/>
        </p:nvSpPr>
        <p:spPr>
          <a:xfrm>
            <a:off x="1463033" y="147916"/>
            <a:ext cx="6205816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По вопросу Q1: гипотеза №2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2BD642-2B56-4282-A9C9-2B7E9B2C2A70}"/>
              </a:ext>
            </a:extLst>
          </p:cNvPr>
          <p:cNvSpPr/>
          <p:nvPr/>
        </p:nvSpPr>
        <p:spPr>
          <a:xfrm>
            <a:off x="834148" y="811075"/>
            <a:ext cx="74757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А</a:t>
            </a:r>
            <a:r>
              <a:rPr lang="ru-RU" alt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 — клиенты, которые оценили качество услуг (по результатам Q1) на 5-8 баллов.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В</a:t>
            </a:r>
            <a:r>
              <a:rPr lang="ru-RU" alt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 — клиенты, которые оценили качество услуг (по результатам Q1) на 1-4 балла.</a:t>
            </a:r>
          </a:p>
        </p:txBody>
      </p:sp>
    </p:spTree>
    <p:extLst>
      <p:ext uri="{BB962C8B-B14F-4D97-AF65-F5344CB8AC3E}">
        <p14:creationId xmlns:p14="http://schemas.microsoft.com/office/powerpoint/2010/main" val="217484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7E3F71-68BC-4248-87A2-A224FFC421EB}"/>
              </a:ext>
            </a:extLst>
          </p:cNvPr>
          <p:cNvSpPr/>
          <p:nvPr/>
        </p:nvSpPr>
        <p:spPr>
          <a:xfrm>
            <a:off x="598170" y="543232"/>
            <a:ext cx="7947660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Гипотеза </a:t>
            </a:r>
            <a:r>
              <a:rPr lang="en-US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2</a:t>
            </a:r>
            <a:r>
              <a:rPr lang="ru-RU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Технические показатели в группе недовольных клиентов, оценивших качество предоставляемых услуг в первом вопросе Q1 на оценки 5-8, не отличаются от показателей в группе недовольных клиентов, которые оценили качество услуг на оценку 4 и ниже.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71B0F6-5A6F-4DB0-B698-52F5A22D62B6}"/>
              </a:ext>
            </a:extLst>
          </p:cNvPr>
          <p:cNvSpPr/>
          <p:nvPr/>
        </p:nvSpPr>
        <p:spPr>
          <a:xfrm>
            <a:off x="5128044" y="1845327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B9F961E-9F52-4B36-AE01-E4B5B24C2D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A148717E-6C38-4E13-A1E5-E05E87FA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6" y="1857600"/>
            <a:ext cx="7544888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419D930C-2D13-4904-B2BB-CD426B6E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>
            <a:extLst>
              <a:ext uri="{FF2B5EF4-FFF2-40B4-BE49-F238E27FC236}">
                <a16:creationId xmlns:a16="http://schemas.microsoft.com/office/drawing/2014/main" id="{C6C668EE-694E-4586-9702-13A6EA13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3" y="1857600"/>
            <a:ext cx="7623111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>
            <a:extLst>
              <a:ext uri="{FF2B5EF4-FFF2-40B4-BE49-F238E27FC236}">
                <a16:creationId xmlns:a16="http://schemas.microsoft.com/office/drawing/2014/main" id="{69B8F830-F0D8-4D00-8B38-EF25A2377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2" y="1857600"/>
            <a:ext cx="7681029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>
            <a:extLst>
              <a:ext uri="{FF2B5EF4-FFF2-40B4-BE49-F238E27FC236}">
                <a16:creationId xmlns:a16="http://schemas.microsoft.com/office/drawing/2014/main" id="{61940449-6357-4F14-ABCC-E8EDF8CC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5" y="1857600"/>
            <a:ext cx="7751111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>
            <a:extLst>
              <a:ext uri="{FF2B5EF4-FFF2-40B4-BE49-F238E27FC236}">
                <a16:creationId xmlns:a16="http://schemas.microsoft.com/office/drawing/2014/main" id="{FEF9AFA7-ABC4-4418-9AC0-B9C7F4FD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7" y="1857600"/>
            <a:ext cx="7694222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>
            <a:extLst>
              <a:ext uri="{FF2B5EF4-FFF2-40B4-BE49-F238E27FC236}">
                <a16:creationId xmlns:a16="http://schemas.microsoft.com/office/drawing/2014/main" id="{0470B39F-4B0F-42BB-AFFA-66782744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>
            <a:extLst>
              <a:ext uri="{FF2B5EF4-FFF2-40B4-BE49-F238E27FC236}">
                <a16:creationId xmlns:a16="http://schemas.microsoft.com/office/drawing/2014/main" id="{122C7BB5-219E-46D2-83D6-AE6977EE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99" y="1857600"/>
            <a:ext cx="7673361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76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3434" y="56186"/>
            <a:ext cx="6014400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dirty="0">
                <a:latin typeface="Century Gothic" panose="020B0502020202020204" pitchFamily="34" charset="0"/>
              </a:rPr>
              <a:t>Содержание работы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235884" y="1353502"/>
            <a:ext cx="1574310" cy="36369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Загрузка и описание сырых данных</a:t>
            </a:r>
          </a:p>
        </p:txBody>
      </p:sp>
      <p:sp>
        <p:nvSpPr>
          <p:cNvPr id="465" name="Google Shape;465;p40"/>
          <p:cNvSpPr txBox="1"/>
          <p:nvPr/>
        </p:nvSpPr>
        <p:spPr>
          <a:xfrm>
            <a:off x="3407914" y="1156099"/>
            <a:ext cx="1286400" cy="533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Анализ данных</a:t>
            </a:r>
          </a:p>
          <a:p>
            <a:pPr marL="171450" lvl="0" indent="-17145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Анализ Q1</a:t>
            </a:r>
          </a:p>
          <a:p>
            <a:pPr marL="171450" lvl="0" indent="-17145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Анализ Q2</a:t>
            </a:r>
            <a:endParaRPr sz="1100" dirty="0">
              <a:solidFill>
                <a:schemeClr val="lt1"/>
              </a:solidFill>
              <a:latin typeface="Century Gothic" panose="020B0502020202020204" pitchFamily="34" charset="0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313258" y="1156100"/>
            <a:ext cx="1567555" cy="533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lvl="1"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A/B – </a:t>
            </a:r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тестирование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по вопросу Q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: гипотеза №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ru-RU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238710" y="4063600"/>
            <a:ext cx="1645307" cy="533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lvl="1" algn="ctr"/>
            <a:r>
              <a:rPr lang="ru-RU" sz="12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Предварительная обработка данных</a:t>
            </a:r>
          </a:p>
          <a:p>
            <a:pPr marL="171450" lvl="4" indent="-17145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Century Gothic" panose="020B0502020202020204" pitchFamily="34" charset="0"/>
                <a:sym typeface="Muli"/>
              </a:rPr>
              <a:t>Интерпретация Q1</a:t>
            </a:r>
          </a:p>
          <a:p>
            <a:pPr marL="171450" lvl="4" indent="-171450" algn="ctr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chemeClr val="bg1"/>
                </a:solidFill>
                <a:latin typeface="Century Gothic" panose="020B0502020202020204" pitchFamily="34" charset="0"/>
                <a:sym typeface="Muli"/>
              </a:rPr>
              <a:t>Интерпретация Q2</a:t>
            </a:r>
            <a:endParaRPr lang="ru-RU" sz="900" dirty="0">
              <a:solidFill>
                <a:schemeClr val="bg1"/>
              </a:solidFill>
              <a:latin typeface="Century Gothic" panose="020B0502020202020204" pitchFamily="34" charset="0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306497" y="4072132"/>
            <a:ext cx="1565884" cy="533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A/B – </a:t>
            </a:r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тестирование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по вопросу Q1: гипотезы №1 и №2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597834" y="4062804"/>
            <a:ext cx="1039360" cy="30002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Century Gothic" panose="020B0502020202020204" pitchFamily="34" charset="0"/>
                <a:ea typeface="Muli"/>
                <a:cs typeface="Muli"/>
                <a:sym typeface="Muli"/>
              </a:rPr>
              <a:t>Общие выводы</a:t>
            </a:r>
            <a:endParaRPr sz="1200" dirty="0">
              <a:solidFill>
                <a:schemeClr val="lt1"/>
              </a:solidFill>
              <a:latin typeface="Century Gothic" panose="020B0502020202020204" pitchFamily="34" charset="0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67" grpId="0"/>
      <p:bldP spid="468" grpId="0"/>
      <p:bldP spid="4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8EB77D-9979-497E-A498-03FE163DF6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1D5E22-67F3-458F-B3E8-C0ADBFED913E}"/>
              </a:ext>
            </a:extLst>
          </p:cNvPr>
          <p:cNvSpPr/>
          <p:nvPr/>
        </p:nvSpPr>
        <p:spPr>
          <a:xfrm>
            <a:off x="4195482" y="3207298"/>
            <a:ext cx="4497036" cy="163121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Вывод:</a:t>
            </a:r>
          </a:p>
          <a:p>
            <a:endParaRPr lang="ru-RU" sz="16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Так же как и при проверке гипотезы 1, мы получили статистически значимые различия между группами в 7 из 8 случаев. Это еще раз подтверждает тот факт, что данные метрики влияют на выставляемые клиентами оценки.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AA0F65-952F-4E4A-9401-BDB4B0F3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1" y="3157806"/>
            <a:ext cx="3570206" cy="1631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836709"/>
                  </p:ext>
                </p:extLst>
              </p:nvPr>
            </p:nvGraphicFramePr>
            <p:xfrm>
              <a:off x="451481" y="196849"/>
              <a:ext cx="8241037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56594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208588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375855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3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𝑉𝐶𝐷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𝑉𝐶𝐷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1200">
                                        <a:solidFill>
                                          <a:schemeClr val="tx1"/>
                                        </a:solidFill>
                                        <a:latin typeface="Century Gothic" panose="020B0502020202020204" pitchFamily="34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ru-RU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ru-RU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ru-RU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ru-RU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  <a:latin typeface="Century Gothic" panose="020B0502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5 ≥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≥ 8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≤4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836709"/>
                  </p:ext>
                </p:extLst>
              </p:nvPr>
            </p:nvGraphicFramePr>
            <p:xfrm>
              <a:off x="451481" y="196849"/>
              <a:ext cx="8241037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56594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208588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375855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114894" r="-44867" b="-7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210417" r="-44867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317021" r="-44867" b="-5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417021" r="-44867" b="-4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517021" r="-44867" b="-3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604167" r="-44867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719149" r="-44867" b="-1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5589" t="-819149" r="-44867" b="-23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5933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1C56EB-0DF7-4D4F-94AC-104E4BE09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5C167-5609-4133-9215-D70A2DC0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9028" y="1850516"/>
            <a:ext cx="7405944" cy="297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844DC05C-9E85-4C69-A2E3-86CD3E69C6F2}"/>
              </a:ext>
            </a:extLst>
          </p:cNvPr>
          <p:cNvSpPr txBox="1">
            <a:spLocks/>
          </p:cNvSpPr>
          <p:nvPr/>
        </p:nvSpPr>
        <p:spPr>
          <a:xfrm>
            <a:off x="1500343" y="168089"/>
            <a:ext cx="6131195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По вопросу Q2: гипотеза №3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2BD642-2B56-4282-A9C9-2B7E9B2C2A70}"/>
              </a:ext>
            </a:extLst>
          </p:cNvPr>
          <p:cNvSpPr/>
          <p:nvPr/>
        </p:nvSpPr>
        <p:spPr>
          <a:xfrm>
            <a:off x="869028" y="811075"/>
            <a:ext cx="7440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А </a:t>
            </a:r>
            <a:r>
              <a:rPr lang="ru-RU" alt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— клиенты, которые поставили оценку 8 и ниже на 1 вопрос Q1, но не оставили никаких жалоб в вопросе Q2.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b="1" dirty="0">
                <a:solidFill>
                  <a:schemeClr val="tx2"/>
                </a:solidFill>
                <a:latin typeface="Century Gothic" panose="020B0502020202020204" pitchFamily="34" charset="0"/>
              </a:rPr>
              <a:t>Группа В </a:t>
            </a:r>
            <a:r>
              <a:rPr lang="ru-RU" altLang="ru-RU" dirty="0">
                <a:solidFill>
                  <a:schemeClr val="tx2"/>
                </a:solidFill>
                <a:latin typeface="Century Gothic" panose="020B0502020202020204" pitchFamily="34" charset="0"/>
              </a:rPr>
              <a:t>— клиенты, которые поставили оценку 8 и ниже на 1 вопрос Q1 и оставили одну или несколько жалоб в вопросе Q2.</a:t>
            </a:r>
          </a:p>
        </p:txBody>
      </p:sp>
    </p:spTree>
    <p:extLst>
      <p:ext uri="{BB962C8B-B14F-4D97-AF65-F5344CB8AC3E}">
        <p14:creationId xmlns:p14="http://schemas.microsoft.com/office/powerpoint/2010/main" val="180578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7E3F71-68BC-4248-87A2-A224FFC421EB}"/>
              </a:ext>
            </a:extLst>
          </p:cNvPr>
          <p:cNvSpPr/>
          <p:nvPr/>
        </p:nvSpPr>
        <p:spPr>
          <a:xfrm>
            <a:off x="597600" y="543600"/>
            <a:ext cx="7811333" cy="9848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Гипотеза </a:t>
            </a:r>
            <a:r>
              <a:rPr lang="en-US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3</a:t>
            </a:r>
            <a:r>
              <a:rPr lang="ru-RU" sz="1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: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Технические показатели в группе клиентов, не оставивших жалоб во втором вопросе Q2, не отличаются от показателей в группе клиентов, которые оставили 1 и более жалоб во втором вопросе Q2.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71B0F6-5A6F-4DB0-B698-52F5A22D62B6}"/>
              </a:ext>
            </a:extLst>
          </p:cNvPr>
          <p:cNvSpPr/>
          <p:nvPr/>
        </p:nvSpPr>
        <p:spPr>
          <a:xfrm>
            <a:off x="5128044" y="1845327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35E5BF-9CB4-4056-A28A-D09E456978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B6BD31E0-9D46-4739-A0A5-DB94E468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6" y="1857600"/>
            <a:ext cx="7544888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>
            <a:extLst>
              <a:ext uri="{FF2B5EF4-FFF2-40B4-BE49-F238E27FC236}">
                <a16:creationId xmlns:a16="http://schemas.microsoft.com/office/drawing/2014/main" id="{D9FF63A6-EAEB-48E1-B304-E71BE6003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>
            <a:extLst>
              <a:ext uri="{FF2B5EF4-FFF2-40B4-BE49-F238E27FC236}">
                <a16:creationId xmlns:a16="http://schemas.microsoft.com/office/drawing/2014/main" id="{36D3C730-C472-4952-B477-EAF548ED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3" y="1857600"/>
            <a:ext cx="7602805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>
            <a:extLst>
              <a:ext uri="{FF2B5EF4-FFF2-40B4-BE49-F238E27FC236}">
                <a16:creationId xmlns:a16="http://schemas.microsoft.com/office/drawing/2014/main" id="{1A2D6909-2248-4456-AFBB-ADDF6E17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1" y="1857600"/>
            <a:ext cx="7660725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>
            <a:extLst>
              <a:ext uri="{FF2B5EF4-FFF2-40B4-BE49-F238E27FC236}">
                <a16:creationId xmlns:a16="http://schemas.microsoft.com/office/drawing/2014/main" id="{4AF44372-A350-4C18-A55B-954CC233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73" y="1869873"/>
            <a:ext cx="7751111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>
            <a:extLst>
              <a:ext uri="{FF2B5EF4-FFF2-40B4-BE49-F238E27FC236}">
                <a16:creationId xmlns:a16="http://schemas.microsoft.com/office/drawing/2014/main" id="{019CF04E-30C4-40AE-AD2B-1D1E7FB6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4" y="1857600"/>
            <a:ext cx="7701333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>
            <a:extLst>
              <a:ext uri="{FF2B5EF4-FFF2-40B4-BE49-F238E27FC236}">
                <a16:creationId xmlns:a16="http://schemas.microsoft.com/office/drawing/2014/main" id="{C7E81F67-16B5-418C-A6BF-29F3471E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9" y="1857600"/>
            <a:ext cx="7694222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6A5B9574-8F78-4E5B-98EC-94A267B0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6" y="1857600"/>
            <a:ext cx="7694222" cy="29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8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8EB77D-9979-497E-A498-03FE163DF6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1D5E22-67F3-458F-B3E8-C0ADBFED913E}"/>
              </a:ext>
            </a:extLst>
          </p:cNvPr>
          <p:cNvSpPr/>
          <p:nvPr/>
        </p:nvSpPr>
        <p:spPr>
          <a:xfrm>
            <a:off x="4293477" y="3182531"/>
            <a:ext cx="4429800" cy="160043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Вывод:</a:t>
            </a:r>
            <a:endParaRPr lang="ru-RU" sz="20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 из 8 метрик качества телекоммуникационных услуг (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Video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Streaming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xKB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Start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Delay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ms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 и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Web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Average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TCP RTT(</a:t>
            </a:r>
            <a:r>
              <a:rPr lang="ru-RU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ms</a:t>
            </a:r>
            <a:r>
              <a:rPr lang="ru-RU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)) имеют статистические значимые различия между группами. Можно предположить, что длительное время загрузки интернет-страниц и видеоконтента являются одними из ключевых причин неудовлетворенности клиентов. </a:t>
            </a:r>
            <a:endParaRPr lang="ru-RU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AA0F65-952F-4E4A-9401-BDB4B0F3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3" y="3182531"/>
            <a:ext cx="3570206" cy="1569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0282766"/>
                  </p:ext>
                </p:extLst>
              </p:nvPr>
            </p:nvGraphicFramePr>
            <p:xfrm>
              <a:off x="420723" y="231635"/>
              <a:ext cx="8302554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43248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651035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008271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3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𝐷𝑇𝐶𝑃𝑅𝑅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𝑉𝐶𝐷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𝑉𝐶𝐷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𝑉𝑆𝑆𝐷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ru-RU" sz="1200">
                                        <a:solidFill>
                                          <a:schemeClr val="tx1"/>
                                        </a:solidFill>
                                        <a:latin typeface="Century Gothic" panose="020B0502020202020204" pitchFamily="34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𝑊𝐴𝑇𝐶𝑃𝑅𝑇𝑇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  <a:latin typeface="Century Gothic" panose="020B0502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6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= 0</m:t>
                                    </m:r>
                                  </m:sub>
                                </m:sSub>
                                <m:r>
                                  <a:rPr lang="en-US" sz="1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𝑊𝑃𝐷𝑇𝐴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𝐶𝑜𝑢𝑛𝑡</m:t>
                                    </m:r>
                                    <m:r>
                                      <a:rPr lang="en-US" sz="12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≥ 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A0ACFE67-7B76-441F-A1BC-ABDF4ACE44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0282766"/>
                  </p:ext>
                </p:extLst>
              </p:nvPr>
            </p:nvGraphicFramePr>
            <p:xfrm>
              <a:off x="420723" y="231635"/>
              <a:ext cx="8302554" cy="2602992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643248">
                      <a:extLst>
                        <a:ext uri="{9D8B030D-6E8A-4147-A177-3AD203B41FA5}">
                          <a16:colId xmlns:a16="http://schemas.microsoft.com/office/drawing/2014/main" val="4096252125"/>
                        </a:ext>
                      </a:extLst>
                    </a:gridCol>
                    <a:gridCol w="3651035">
                      <a:extLst>
                        <a:ext uri="{9D8B030D-6E8A-4147-A177-3AD203B41FA5}">
                          <a16:colId xmlns:a16="http://schemas.microsoft.com/office/drawing/2014/main" val="1536422897"/>
                        </a:ext>
                      </a:extLst>
                    </a:gridCol>
                    <a:gridCol w="1008271">
                      <a:extLst>
                        <a:ext uri="{9D8B030D-6E8A-4147-A177-3AD203B41FA5}">
                          <a16:colId xmlns:a16="http://schemas.microsoft.com/office/drawing/2014/main" val="177762221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Метрика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Нулевая гипотеза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Вердикт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456591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Total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Traffic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(MB)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114894" r="-29215" b="-7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059668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210417" r="-29215" b="-6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139573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Uplink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317021" r="-29215" b="-5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812737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Downlink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Retransmission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Rate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(%)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417021" r="-29215" b="-4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2947393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517021" r="-29215" b="-327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886321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Video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Streaming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xKB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Start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Delay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604167" r="-29215" b="-2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4315608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Page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Download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Throughput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Kbps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719149" r="-29215" b="-1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принята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2305506"/>
                      </a:ext>
                    </a:extLst>
                  </a:tr>
                  <a:tr h="2872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Web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Average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 TCP RTT(</a:t>
                          </a:r>
                          <a:r>
                            <a:rPr lang="ru-RU" sz="1200" dirty="0" err="1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ms</a:t>
                          </a:r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effectLst/>
                              <a:latin typeface="Century Gothic" panose="020B0502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169" t="-819149" r="-29215" b="-25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dirty="0">
                              <a:solidFill>
                                <a:schemeClr val="tx1"/>
                              </a:solidFill>
                              <a:latin typeface="Century Gothic" panose="020B0502020202020204" pitchFamily="34" charset="0"/>
                            </a:rPr>
                            <a:t>отвергнута</a:t>
                          </a:r>
                          <a:endParaRPr lang="ru-RU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64385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285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123070"/>
            <a:ext cx="6405600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ru-RU" sz="3600" dirty="0">
                <a:latin typeface="Century Gothic" panose="020B0502020202020204" pitchFamily="34" charset="0"/>
              </a:rPr>
              <a:t>Общие выводы</a:t>
            </a:r>
            <a:endParaRPr sz="3600" dirty="0">
              <a:latin typeface="Century Gothic" panose="020B0502020202020204" pitchFamily="34" charset="0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621983" y="1099503"/>
            <a:ext cx="7900034" cy="36503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Для удержания пользователей, повышения удовлетворённости клиентов качеством услуг и их оценок в дальнейшем компании "Мегафон" необходимо улучшать качество связи и мобильного интернета.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endParaRPr lang="ru-RU" altLang="ru-RU" sz="15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Было установлено, что показатели</a:t>
            </a:r>
            <a:r>
              <a:rPr lang="ru-RU" altLang="ru-RU" sz="1500" dirty="0">
                <a:latin typeface="Century Gothic" panose="020B0502020202020204" pitchFamily="34" charset="0"/>
              </a:rPr>
              <a:t> 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Video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Streaming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xKB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Start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Delay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 и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Web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Average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TCP RTT(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  <a:r>
              <a:rPr lang="ru-RU" altLang="ru-RU" sz="1500" dirty="0">
                <a:latin typeface="Century Gothic" panose="020B0502020202020204" pitchFamily="34" charset="0"/>
              </a:rPr>
              <a:t> </a:t>
            </a: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влияют на неудовлетворенность клиентов больше остальных по результатам 2ого вопроса, то есть "Мегафон" должен вкладывать больше времени и усилий в улучшение этих характеристик.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endParaRPr lang="ru-RU" altLang="ru-RU" sz="15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Существует взаимосвязь показателей</a:t>
            </a:r>
            <a:r>
              <a:rPr lang="ru-RU" altLang="ru-RU" sz="1500" dirty="0">
                <a:latin typeface="Century Gothic" panose="020B0502020202020204" pitchFamily="34" charset="0"/>
              </a:rPr>
              <a:t> 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Video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Streaming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xKB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Start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Delay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),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Web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Average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TCP RTT(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ms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),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Video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Streaming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Download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 </a:t>
            </a:r>
            <a:r>
              <a:rPr lang="ru-RU" altLang="ru-RU" sz="1500" dirty="0">
                <a:latin typeface="Century Gothic" panose="020B0502020202020204" pitchFamily="34" charset="0"/>
              </a:rPr>
              <a:t>и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Web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Page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Download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Throughput</a:t>
            </a:r>
            <a:r>
              <a:rPr lang="ru-RU" altLang="ru-RU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altLang="ru-RU" sz="1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Kbps</a:t>
            </a:r>
            <a:r>
              <a:rPr lang="ru-RU" altLang="ru-RU" sz="1500" b="1" dirty="0">
                <a:solidFill>
                  <a:schemeClr val="tx2"/>
                </a:solidFill>
                <a:latin typeface="Century Gothic" panose="020B0502020202020204" pitchFamily="34" charset="0"/>
              </a:rPr>
              <a:t>)</a:t>
            </a: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:</a:t>
            </a:r>
            <a:r>
              <a:rPr lang="ru-RU" altLang="ru-RU" sz="15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если улучшить выше представленные параметры, скорее всего это повлечет за собой изменение и других показателей.</a:t>
            </a: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endParaRPr lang="ru-RU" altLang="ru-RU" sz="15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5750" indent="-2857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150000"/>
            </a:pPr>
            <a:r>
              <a:rPr lang="ru-RU" altLang="ru-RU" sz="1500" dirty="0">
                <a:solidFill>
                  <a:schemeClr val="tx2"/>
                </a:solidFill>
                <a:latin typeface="Century Gothic" panose="020B0502020202020204" pitchFamily="34" charset="0"/>
              </a:rPr>
              <a:t>В дальнейшем нужно проводить опрос в приложении с помощью специального интерфейса.</a:t>
            </a:r>
          </a:p>
          <a:p>
            <a:pPr marL="285750" indent="-285750" algn="just">
              <a:buClr>
                <a:schemeClr val="accent6"/>
              </a:buClr>
            </a:pPr>
            <a:endParaRPr lang="ru-RU"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693175" y="1090624"/>
            <a:ext cx="3794125" cy="9286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Century Gothic" panose="020B0502020202020204" pitchFamily="34" charset="0"/>
              </a:rPr>
              <a:t>Благодарю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за внимание!</a:t>
            </a:r>
            <a:endParaRPr sz="4000" dirty="0">
              <a:latin typeface="Century Gothic" panose="020B0502020202020204" pitchFamily="34" charset="0"/>
            </a:endParaRP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693175" y="2493963"/>
            <a:ext cx="3617913" cy="15001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600" b="1" dirty="0">
                <a:latin typeface="Century Gothic" panose="020B0502020202020204" pitchFamily="34" charset="0"/>
                <a:sym typeface="Muli"/>
              </a:rPr>
              <a:t>Есть вопросы</a:t>
            </a:r>
            <a:r>
              <a:rPr lang="en" sz="1600" b="1" dirty="0">
                <a:latin typeface="Century Gothic" panose="020B0502020202020204" pitchFamily="34" charset="0"/>
                <a:sym typeface="Muli"/>
              </a:rPr>
              <a:t>?</a:t>
            </a:r>
            <a:endParaRPr lang="en" sz="1600" b="1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600" dirty="0">
                <a:latin typeface="Century Gothic" panose="020B0502020202020204" pitchFamily="34" charset="0"/>
              </a:rPr>
              <a:t>Вы можете связаться со мной</a:t>
            </a:r>
            <a:r>
              <a:rPr lang="en" sz="1600" dirty="0">
                <a:latin typeface="Century Gothic" panose="020B0502020202020204" pitchFamily="34" charset="0"/>
              </a:rPr>
              <a:t>:</a:t>
            </a:r>
            <a:endParaRPr sz="1600" dirty="0">
              <a:latin typeface="Century Gothic" panose="020B0502020202020204" pitchFamily="34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latin typeface="Century Gothic" panose="020B0502020202020204" pitchFamily="34" charset="0"/>
              </a:rPr>
              <a:t>Telegram: </a:t>
            </a:r>
            <a:r>
              <a:rPr lang="en" sz="1600" dirty="0">
                <a:latin typeface="Century Gothic" panose="020B0502020202020204" pitchFamily="34" charset="0"/>
              </a:rPr>
              <a:t>@</a:t>
            </a:r>
            <a:r>
              <a:rPr lang="en-US" sz="1600" dirty="0">
                <a:latin typeface="Century Gothic" panose="020B0502020202020204" pitchFamily="34" charset="0"/>
              </a:rPr>
              <a:t>pa1etta</a:t>
            </a:r>
            <a:endParaRPr sz="1600" dirty="0">
              <a:latin typeface="Century Gothic" panose="020B0502020202020204" pitchFamily="34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latin typeface="Century Gothic" panose="020B0502020202020204" pitchFamily="34" charset="0"/>
              </a:rPr>
              <a:t>E-mail: </a:t>
            </a:r>
            <a:r>
              <a:rPr lang="en-US" sz="1600" dirty="0" err="1">
                <a:latin typeface="Century Gothic" panose="020B0502020202020204" pitchFamily="34" charset="0"/>
              </a:rPr>
              <a:t>ushakovama</a:t>
            </a:r>
            <a:r>
              <a:rPr lang="en" sz="1600" dirty="0">
                <a:latin typeface="Century Gothic" panose="020B0502020202020204" pitchFamily="34" charset="0"/>
              </a:rPr>
              <a:t>@mail.</a:t>
            </a:r>
            <a:r>
              <a:rPr lang="en-US" sz="1600" dirty="0" err="1">
                <a:latin typeface="Century Gothic" panose="020B0502020202020204" pitchFamily="34" charset="0"/>
              </a:rPr>
              <a:t>ru</a:t>
            </a:r>
            <a:endParaRPr sz="1600" dirty="0">
              <a:latin typeface="Century Gothic" panose="020B0502020202020204" pitchFamily="34" charset="0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72124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312" y="2019311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630" y="637171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C9220A1-5268-4F48-9A39-64FE47559A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1046" name="Группа 1045">
            <a:extLst>
              <a:ext uri="{FF2B5EF4-FFF2-40B4-BE49-F238E27FC236}">
                <a16:creationId xmlns:a16="http://schemas.microsoft.com/office/drawing/2014/main" id="{DB69A88B-3A63-434C-B611-C21C049BCCCF}"/>
              </a:ext>
            </a:extLst>
          </p:cNvPr>
          <p:cNvGrpSpPr/>
          <p:nvPr/>
        </p:nvGrpSpPr>
        <p:grpSpPr>
          <a:xfrm>
            <a:off x="237374" y="511033"/>
            <a:ext cx="9143999" cy="5143500"/>
            <a:chOff x="92594" y="442453"/>
            <a:chExt cx="9143999" cy="514350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0F0FCBD5-3E84-4FC8-B6DE-80BD3A578927}"/>
                </a:ext>
              </a:extLst>
            </p:cNvPr>
            <p:cNvCxnSpPr/>
            <p:nvPr/>
          </p:nvCxnSpPr>
          <p:spPr>
            <a:xfrm>
              <a:off x="3856704" y="2271252"/>
              <a:ext cx="0" cy="2005781"/>
            </a:xfrm>
            <a:prstGeom prst="straightConnector1">
              <a:avLst/>
            </a:prstGeom>
            <a:ln w="12700">
              <a:solidFill>
                <a:srgbClr val="6489B0"/>
              </a:solidFill>
              <a:tailEnd type="triangle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Соединитель: уступ 13">
              <a:extLst>
                <a:ext uri="{FF2B5EF4-FFF2-40B4-BE49-F238E27FC236}">
                  <a16:creationId xmlns:a16="http://schemas.microsoft.com/office/drawing/2014/main" id="{F7E318E7-C82C-4D24-A5BC-6F250365F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381" y="1836174"/>
              <a:ext cx="1084006" cy="287594"/>
            </a:xfrm>
            <a:prstGeom prst="bentConnector3">
              <a:avLst>
                <a:gd name="adj1" fmla="val -23469"/>
              </a:avLst>
            </a:prstGeom>
            <a:ln w="12700">
              <a:solidFill>
                <a:srgbClr val="6489B0"/>
              </a:solidFill>
              <a:tailEnd type="triangle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DD7CEC3-A8FE-4E8F-91BD-1BD2ED6997F9}"/>
                </a:ext>
              </a:extLst>
            </p:cNvPr>
            <p:cNvCxnSpPr>
              <a:cxnSpLocks/>
            </p:cNvCxnSpPr>
            <p:nvPr/>
          </p:nvCxnSpPr>
          <p:spPr>
            <a:xfrm>
              <a:off x="3464458" y="2832182"/>
              <a:ext cx="225527" cy="0"/>
            </a:xfrm>
            <a:prstGeom prst="line">
              <a:avLst/>
            </a:prstGeom>
            <a:ln w="12700">
              <a:solidFill>
                <a:srgbClr val="6489B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26B2F76-9ABC-428A-A699-812F32DB191C}"/>
                </a:ext>
              </a:extLst>
            </p:cNvPr>
            <p:cNvCxnSpPr/>
            <p:nvPr/>
          </p:nvCxnSpPr>
          <p:spPr>
            <a:xfrm>
              <a:off x="4010025" y="2823210"/>
              <a:ext cx="718185" cy="295275"/>
            </a:xfrm>
            <a:prstGeom prst="line">
              <a:avLst/>
            </a:prstGeom>
            <a:ln w="12700">
              <a:solidFill>
                <a:srgbClr val="6489B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200C46A6-D5DF-4970-A2F2-224EFD6C7940}"/>
                </a:ext>
              </a:extLst>
            </p:cNvPr>
            <p:cNvCxnSpPr/>
            <p:nvPr/>
          </p:nvCxnSpPr>
          <p:spPr>
            <a:xfrm>
              <a:off x="5193030" y="3390900"/>
              <a:ext cx="827807" cy="504825"/>
            </a:xfrm>
            <a:prstGeom prst="straightConnector1">
              <a:avLst/>
            </a:prstGeom>
            <a:ln w="12700">
              <a:solidFill>
                <a:srgbClr val="6489B0"/>
              </a:solidFill>
              <a:tailEnd type="triangle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Соединитель: уступ 1027">
              <a:extLst>
                <a:ext uri="{FF2B5EF4-FFF2-40B4-BE49-F238E27FC236}">
                  <a16:creationId xmlns:a16="http://schemas.microsoft.com/office/drawing/2014/main" id="{EF91E893-995B-4FE9-A810-D0D33F148EF7}"/>
                </a:ext>
              </a:extLst>
            </p:cNvPr>
            <p:cNvCxnSpPr/>
            <p:nvPr/>
          </p:nvCxnSpPr>
          <p:spPr>
            <a:xfrm rot="5400000">
              <a:off x="7425690" y="3592830"/>
              <a:ext cx="575310" cy="461010"/>
            </a:xfrm>
            <a:prstGeom prst="bentConnector3">
              <a:avLst>
                <a:gd name="adj1" fmla="val 99669"/>
              </a:avLst>
            </a:prstGeom>
            <a:ln w="12700">
              <a:solidFill>
                <a:srgbClr val="6489B0"/>
              </a:solidFill>
              <a:tailEnd type="triangle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DA5B149-C8E7-483A-8498-AA7832336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94" y="442453"/>
              <a:ext cx="9143999" cy="5143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30" name="Соединитель: уступ 1029">
              <a:extLst>
                <a:ext uri="{FF2B5EF4-FFF2-40B4-BE49-F238E27FC236}">
                  <a16:creationId xmlns:a16="http://schemas.microsoft.com/office/drawing/2014/main" id="{43676600-DB9D-4E10-9AF3-B17B1803ACB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71236" y="1365885"/>
              <a:ext cx="2446017" cy="1299212"/>
            </a:xfrm>
            <a:prstGeom prst="bentConnector3">
              <a:avLst>
                <a:gd name="adj1" fmla="val -10748"/>
              </a:avLst>
            </a:prstGeom>
            <a:ln w="12700">
              <a:solidFill>
                <a:srgbClr val="6489B0"/>
              </a:solidFill>
              <a:tailEnd type="triangle"/>
            </a:ln>
            <a:effectLst>
              <a:glow rad="63500">
                <a:schemeClr val="accent1">
                  <a:satMod val="175000"/>
                  <a:alpha val="3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442;p40">
            <a:extLst>
              <a:ext uri="{FF2B5EF4-FFF2-40B4-BE49-F238E27FC236}">
                <a16:creationId xmlns:a16="http://schemas.microsoft.com/office/drawing/2014/main" id="{16DE4D53-8E96-47DB-942E-35AC7D1EDE7E}"/>
              </a:ext>
            </a:extLst>
          </p:cNvPr>
          <p:cNvSpPr txBox="1">
            <a:spLocks/>
          </p:cNvSpPr>
          <p:nvPr/>
        </p:nvSpPr>
        <p:spPr>
          <a:xfrm>
            <a:off x="601816" y="82333"/>
            <a:ext cx="5823160" cy="857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Суть проведенного опроса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036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254CBF-436F-412B-892E-94BEA72D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83" y="129775"/>
            <a:ext cx="6681310" cy="8574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Какие данные были получены?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AD18A5-71BD-4F5F-94A8-2ECB6FC16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924" y="1200150"/>
            <a:ext cx="7536151" cy="366141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user_id</a:t>
            </a: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идентификатор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абонента</a:t>
            </a:r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Q1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ответ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на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первый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вопрос</a:t>
            </a:r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Q2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ответ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на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второй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вопрос</a:t>
            </a:r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Total Traffic(MB)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объем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трафика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передачи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данных</a:t>
            </a:r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Downlink Throughput(Kbps)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средняя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скорость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«к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абоненту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»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Uplink Throughput(Kbps)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средняя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скорость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«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от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абонента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»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Downlink TCP Retransmission Rate(%)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частота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переотправок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пакетов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«к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абоненту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»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Video Streaming Download Throughput(Kbps)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скорость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загрузки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потокового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видео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Video Streaming </a:t>
            </a:r>
            <a:r>
              <a:rPr lang="en-US" sz="14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xKB</a:t>
            </a: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Start Delay(</a:t>
            </a:r>
            <a:r>
              <a:rPr lang="en-US" sz="14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ms</a:t>
            </a: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задержка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старта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воспроизведения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видео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Web Page Download Throughput(Kbps)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скорость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загрузки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web-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страниц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через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браузер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</a:p>
          <a:p>
            <a:pPr marL="288635" lvl="1" inden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Web Average TCP RTT(</a:t>
            </a:r>
            <a:r>
              <a:rPr lang="en-US" sz="1400" b="1" dirty="0" err="1">
                <a:solidFill>
                  <a:schemeClr val="tx2"/>
                </a:solidFill>
                <a:latin typeface="Century Gothic" panose="020B0502020202020204" pitchFamily="34" charset="0"/>
              </a:rPr>
              <a:t>ms</a:t>
            </a:r>
            <a:r>
              <a:rPr lang="en-US" sz="1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) 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—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пинг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при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просмотре</a:t>
            </a:r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 web-</a:t>
            </a:r>
            <a:r>
              <a:rPr lang="en-US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страниц</a:t>
            </a:r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400" dirty="0">
              <a:latin typeface="Century Gothic" panose="020B0502020202020204" pitchFamily="34" charset="0"/>
            </a:endParaRPr>
          </a:p>
          <a:p>
            <a:pPr marL="762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ru-RU" sz="1400" dirty="0">
              <a:latin typeface="Century Gothic" panose="020B0502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1B7B6A-DCA6-46C2-A545-3386A6BB1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99892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60;p13">
            <a:extLst>
              <a:ext uri="{FF2B5EF4-FFF2-40B4-BE49-F238E27FC236}">
                <a16:creationId xmlns:a16="http://schemas.microsoft.com/office/drawing/2014/main" id="{F29DF49A-09CB-4D90-8D8F-2C4A462518D5}"/>
              </a:ext>
            </a:extLst>
          </p:cNvPr>
          <p:cNvSpPr txBox="1">
            <a:spLocks/>
          </p:cNvSpPr>
          <p:nvPr/>
        </p:nvSpPr>
        <p:spPr>
          <a:xfrm>
            <a:off x="2119574" y="1991850"/>
            <a:ext cx="5587410" cy="1159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5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Анализ данных</a:t>
            </a:r>
          </a:p>
        </p:txBody>
      </p:sp>
      <p:grpSp>
        <p:nvGrpSpPr>
          <p:cNvPr id="28" name="Google Shape;881;p49">
            <a:extLst>
              <a:ext uri="{FF2B5EF4-FFF2-40B4-BE49-F238E27FC236}">
                <a16:creationId xmlns:a16="http://schemas.microsoft.com/office/drawing/2014/main" id="{8BFD8D88-9C94-477A-9B22-6902A85B2012}"/>
              </a:ext>
            </a:extLst>
          </p:cNvPr>
          <p:cNvGrpSpPr/>
          <p:nvPr/>
        </p:nvGrpSpPr>
        <p:grpSpPr>
          <a:xfrm>
            <a:off x="373380" y="377825"/>
            <a:ext cx="1380434" cy="1012129"/>
            <a:chOff x="3936375" y="3703750"/>
            <a:chExt cx="453050" cy="332175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9" name="Google Shape;882;p49">
              <a:extLst>
                <a:ext uri="{FF2B5EF4-FFF2-40B4-BE49-F238E27FC236}">
                  <a16:creationId xmlns:a16="http://schemas.microsoft.com/office/drawing/2014/main" id="{B5277185-D3DE-49F2-84AB-BF0CD288A2E4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3;p49">
              <a:extLst>
                <a:ext uri="{FF2B5EF4-FFF2-40B4-BE49-F238E27FC236}">
                  <a16:creationId xmlns:a16="http://schemas.microsoft.com/office/drawing/2014/main" id="{699D68B2-DC0A-4F37-BB77-9EB063C33DB9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4;p49">
              <a:extLst>
                <a:ext uri="{FF2B5EF4-FFF2-40B4-BE49-F238E27FC236}">
                  <a16:creationId xmlns:a16="http://schemas.microsoft.com/office/drawing/2014/main" id="{0FFE4D74-5BC5-4147-A4F8-945511849749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5;p49">
              <a:extLst>
                <a:ext uri="{FF2B5EF4-FFF2-40B4-BE49-F238E27FC236}">
                  <a16:creationId xmlns:a16="http://schemas.microsoft.com/office/drawing/2014/main" id="{9825D633-26F7-4ABE-9E40-DC9881CD7359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6;p49">
              <a:extLst>
                <a:ext uri="{FF2B5EF4-FFF2-40B4-BE49-F238E27FC236}">
                  <a16:creationId xmlns:a16="http://schemas.microsoft.com/office/drawing/2014/main" id="{F523BD28-11D2-4F0E-862B-913FB4E88F8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516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21AFF0F-6391-4EA3-89A1-3425458D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5" y="278556"/>
            <a:ext cx="6931959" cy="458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69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9" y="657602"/>
            <a:ext cx="5424377" cy="1159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entury Gothic" panose="020B0502020202020204" pitchFamily="34" charset="0"/>
              </a:rPr>
              <a:t>1. Постановка задачи по 1 пункту анализа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799" y="2098386"/>
            <a:ext cx="4861561" cy="154727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ru-RU" sz="1600" b="1" dirty="0">
                <a:latin typeface="Century Gothic" panose="020B0502020202020204" pitchFamily="34" charset="0"/>
              </a:rPr>
              <a:t>Необходимо выявить параметры, которые оказывают наиболее значимое влияние на уровень оценок опроса Q1 и протестировать зависимости оценок Q1 от технических параметров услуг.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0;p48">
            <a:extLst>
              <a:ext uri="{FF2B5EF4-FFF2-40B4-BE49-F238E27FC236}">
                <a16:creationId xmlns:a16="http://schemas.microsoft.com/office/drawing/2014/main" id="{AA3C675A-7495-4052-8BF5-5456A306DA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181533"/>
            <a:ext cx="1086193" cy="127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43;p40">
            <a:extLst>
              <a:ext uri="{FF2B5EF4-FFF2-40B4-BE49-F238E27FC236}">
                <a16:creationId xmlns:a16="http://schemas.microsoft.com/office/drawing/2014/main" id="{2DBABE04-275B-4241-8FBC-1D38E8E8BEAD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pPr algn="r"/>
              <a:t>7</a:t>
            </a:fld>
            <a:endParaRPr lang="en" sz="13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B96ED003-4FBF-4593-899B-7A103FE1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59" y="329565"/>
            <a:ext cx="5440830" cy="389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6931E05-EC32-4A7B-8F5E-14FE58C6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2571750"/>
            <a:ext cx="4130189" cy="22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CCC6B09-A1B5-43FD-A532-7EF95CBDFCAA}"/>
              </a:ext>
            </a:extLst>
          </p:cNvPr>
          <p:cNvSpPr/>
          <p:nvPr/>
        </p:nvSpPr>
        <p:spPr>
          <a:xfrm>
            <a:off x="586740" y="346710"/>
            <a:ext cx="2430780" cy="20313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Большое количество клиентов довольны качеством обслуживания — оценок 10 больше всего, но при этом 2ое место по количеству занимает оценка 1, что не является хорошим показателем.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A43FC5-A272-4EBF-846F-B0FF326179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82169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C62424-8A29-4CD8-A846-567A09B1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58" y="526377"/>
            <a:ext cx="8202083" cy="40907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27A64A-CF8A-45EA-97D4-6794104728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464261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3796</TotalTime>
  <Words>939</Words>
  <Application>Microsoft Office PowerPoint</Application>
  <PresentationFormat>Экран (16:9)</PresentationFormat>
  <Paragraphs>201</Paragraphs>
  <Slides>25</Slides>
  <Notes>8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Century Gothic</vt:lpstr>
      <vt:lpstr>Calibri</vt:lpstr>
      <vt:lpstr>Arial</vt:lpstr>
      <vt:lpstr>Lexend Deca</vt:lpstr>
      <vt:lpstr>Courier New</vt:lpstr>
      <vt:lpstr>Muli</vt:lpstr>
      <vt:lpstr>Cambria Math</vt:lpstr>
      <vt:lpstr>Aliena template</vt:lpstr>
      <vt:lpstr>Исследование уровня удовлетворенности абонентов компании «МЕГАФОН» качеством предоставляемых услуг</vt:lpstr>
      <vt:lpstr>Содержание работы</vt:lpstr>
      <vt:lpstr>Презентация PowerPoint</vt:lpstr>
      <vt:lpstr>Какие данные были получены? </vt:lpstr>
      <vt:lpstr>Презентация PowerPoint</vt:lpstr>
      <vt:lpstr>Презентация PowerPoint</vt:lpstr>
      <vt:lpstr>1. Постановка задачи по 1 пункту анализа</vt:lpstr>
      <vt:lpstr>Презентация PowerPoint</vt:lpstr>
      <vt:lpstr>Презентация PowerPoint</vt:lpstr>
      <vt:lpstr>Выводы по 1 пункту анализа:</vt:lpstr>
      <vt:lpstr>2. Постановка задачи по 2 пункту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Общие выводы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уровня удовлетворенности абонентов компании «МЕГАФОН» качеством предоставляемых услуг</dc:title>
  <dc:creator>Мария Ушакова</dc:creator>
  <cp:lastModifiedBy>Мария Ушакова</cp:lastModifiedBy>
  <cp:revision>71</cp:revision>
  <dcterms:modified xsi:type="dcterms:W3CDTF">2021-12-10T15:48:13Z</dcterms:modified>
</cp:coreProperties>
</file>